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96" r:id="rId2"/>
    <p:sldId id="2565" r:id="rId3"/>
    <p:sldId id="2598" r:id="rId4"/>
    <p:sldId id="2597" r:id="rId5"/>
    <p:sldId id="2599" r:id="rId6"/>
    <p:sldId id="2600" r:id="rId7"/>
    <p:sldId id="2601" r:id="rId8"/>
    <p:sldId id="2602" r:id="rId9"/>
    <p:sldId id="2603" r:id="rId10"/>
    <p:sldId id="2604" r:id="rId11"/>
    <p:sldId id="2605" r:id="rId12"/>
    <p:sldId id="2606" r:id="rId13"/>
    <p:sldId id="2607" r:id="rId14"/>
    <p:sldId id="2608" r:id="rId15"/>
    <p:sldId id="2609" r:id="rId16"/>
    <p:sldId id="261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74" autoAdjust="0"/>
    <p:restoredTop sz="95286" autoAdjust="0"/>
  </p:normalViewPr>
  <p:slideViewPr>
    <p:cSldViewPr snapToGrid="0" snapToObjects="1" showGuides="1">
      <p:cViewPr varScale="1">
        <p:scale>
          <a:sx n="159" d="100"/>
          <a:sy n="159" d="100"/>
        </p:scale>
        <p:origin x="648" y="17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12/22/24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12/22/24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kaggle.com/datasets/blastchar/telco-customer-churn" TargetMode="Externa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339" b="13339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37721"/>
            <a:ext cx="9575801" cy="89125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Telco Customer Churn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727968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Insights, Strategies, and Predictive Modeling</a:t>
            </a:r>
          </a:p>
          <a:p>
            <a:pPr algn="r"/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Author: Ramesh Talapaneni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AD930-CD9F-8578-027F-2F6C341DB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0C1C2E7-277C-7479-0065-209FB79FFE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Long-term contracts (1-year, 2-year) are associated with higher total charges but significantly lower churn rates, indicating customer loyalty.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Month-to-month contracts have higher churn rates due to their flexibility, making it easier for customers to leave.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Promoting long-term contracts with incentives or discounts could help reduce churn while maintaining revenue stability.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F70CE2D-2608-A1F3-8FB4-FD244B6F1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 Analysis – Total Charges Insights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B7448D86-BB7D-39E2-5C49-001774FF6A0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1140488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18E7B-C028-BC1C-C052-E39C0F762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5C78045-C48B-3E90-3F01-2E8B0802C5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Random Forest model achieved an accuracy of 79%, an F1-score of 0.54, and an ROC-AUC of 0.84, showing moderate performance in churn prediction.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Precision (0.82 for non-churn, 0.64 for churn) and recall (0.91 for non-churn, 0.46 for churn) highlight the model's strength in predicting non-churn but limitations for churned customers.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Enhancing the model through techniques like addressing class imbalance can improve its effectiveness in driving retention strategies and reducing churn.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21ECB7A-4568-3F37-864D-EB44E79CB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Predictive Modeling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6FD0CF1-1180-FC29-E5C6-7A13EB95856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232C63D-7832-30B7-1CC3-5D2F8F2D6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106" y="1633928"/>
            <a:ext cx="6083300" cy="251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091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0DBC78-8DFA-61A0-FFAE-BF8873D1C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579A386-73DD-3B54-B220-1DFCFAA468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Provide attractive discounts and incentives to encourage customers to opt for long-term contracts, fostering loyalty.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Enhance service quality and tailored support for senior citizens, a demographic that may require additional attention.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Introduce flexible pricing plans to address cost-related concerns and retain price-sensitive customers.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Implement proactive monitoring systems to identify customer issues early and resolve complaints swiftly to improve satisfaction.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9CB5FD8-EC4C-B5CE-1406-E276E27DC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Retention Strategies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61CDF6E0-3785-5B73-89FA-F278AC39B52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055979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C11B5-9DCC-9005-0840-1D346FD38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4974A10-AFBC-893C-AA8E-058C859756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Manage class imbalance effectively by applying techniques like SMOTE to improve model accuracy for underrepresented churn cases.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Ensure fairness in predictions by mitigating potential biases in the data and algorithms.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Safeguard customer privacy through robust data security measures and compliance with regulations.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Promote transparency in model outcomes to build trust and support ethical decision-making.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F5E1C3F-DC61-6617-E53A-B09480C6D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Challenges and Ethical Considerations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BD9C124-40AF-FEB2-AA9F-4C7C869C495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1800656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F67F8-9088-30C0-D8C8-2C7D1A136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2612F7-7C48-2CA9-2069-8294FB6CC5D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Tenure, contract type, and monthly charges are the most influential predictors of customer churn.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Implementing targeted strategies based on these predictors can effectively reduce churn rates and enhance retention.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The model's strong performance offers actionable insights to drive data-informed decision-making.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Leveraging these insights enables businesses to focus on high-impact areas for improving customer satisfaction and loyalty.</a:t>
            </a:r>
            <a:endParaRPr lang="en-US" sz="1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423FB98-AD64-F405-47EB-A2B51F3E4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5FBC124-B1EA-FB47-0B96-5914A4E0B65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055017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A7610-F2D8-81B8-15EF-AD267B04E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D9144F8-8C09-B38F-1138-85A87CCE9C1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Implement real-time churn prediction systems to proactively identify at-risk customers and take timely action.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Integrate predictive analytics with CRM platforms to enable personalized customer engagement and targeted retention efforts.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Enhance the dataset by incorporating additional behavioral attributes to improve model accuracy and insight depth.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Use advanced analytics to continuously refine retention strategies and address emerging customer needs.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876DEC6-6924-8F1E-8893-9411334FF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Future Directions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F09F766-2AF0-63E3-FA68-DFC941A4377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1201452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B9D7F0-2DA7-AE89-07A2-8FE2C8F5E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14E4C6-2CC9-DB7F-346A-8C99BF5FEB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1" r="271"/>
          <a:stretch/>
        </p:blipFill>
        <p:spPr>
          <a:xfrm>
            <a:off x="20" y="4288"/>
            <a:ext cx="12191980" cy="6853712"/>
          </a:xfrm>
          <a:prstGeom prst="rect">
            <a:avLst/>
          </a:prstGeom>
          <a:noFill/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ABCE792-E87C-D1C6-3B12-910BB44A8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187" y="3429000"/>
            <a:ext cx="9575801" cy="891250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41397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Introduction and Business Problem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: Overview of customer churn and its impact on telecom companies.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Dataset and Methodology: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Summary of the dataset, preprocessing steps, and modeling approach.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Exploratory Insights: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Key trends and visualizations discovered during the analysis.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Retention Strategies: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Actionable recommendations to reduce churn and improve retention.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Conclusion and Future Directions: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Summary of findings, ethical considerations, and next steps.</a:t>
            </a:r>
            <a:endParaRPr 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Agenda</a:t>
            </a: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6D948-1431-6662-3E73-AD7DB3776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6318B6-5B69-9783-B433-F65826F35DD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Customer churn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 is a critical issue for telecom companies, leading to revenue losses and higher customer acquisition costs.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Retaining existing customers is more cost-effective than acquiring new ones, making churn reduction a strategic priority.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This presentation explores the factors driving churn and provides actionable insights to improve customer retention.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C16B478-76C1-88F5-3C79-9AF49C5D4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Introduction and Business Problem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B9CED18-005B-A6AF-0F96-53E954A8623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4125387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C362E-F4DD-D1A7-A0D4-0D87A0C1B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CDAFBD9-4CCD-ADF3-FC4B-0CE5C5D9E7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b="1" dirty="0"/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Source: </a:t>
            </a:r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- Telco Customer Churn Dataset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7,043 records with 21 features, including: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Customer demographics (e.g., senior citizen, gender).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Service details (e.g., internet service type, contract type).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Billing information (e.g., monthly and total charges).</a:t>
            </a:r>
          </a:p>
          <a:p>
            <a:pPr marL="57150" indent="-28575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Target: Churn (Yes/No)</a:t>
            </a:r>
          </a:p>
          <a:p>
            <a:pPr marL="742950" lvl="1" indent="-285750">
              <a:buFont typeface="Wingdings" pitchFamily="2" charset="2"/>
              <a:buChar char="v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B5B4E0D-453B-18C3-055F-B76C398F1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Dataset Overview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ED17D55-73EA-D058-1A85-A06799BE30B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563178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7B32E-CDB0-5DEF-4102-C0ABD11CF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5D57E0C-3BD9-8E5E-D512-5C758936A2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Missing values in 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TotalCharges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 handled by median imputation.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Categorical variables (e.g., Contract, 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PaymentMethod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) one-hot encoded.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Numerical features (e.g., 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MonthlyCharges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 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TotalCharges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) scaled.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Dataset split: 80% training, 20% testing.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SMOTE applied to address class imbalance.</a:t>
            </a:r>
            <a:endParaRPr lang="en-US" sz="18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B5EDFD5-2AF7-3877-C1B1-FB502A192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2764616-5254-1209-D964-12D745A0945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406037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334B0-E555-C8A2-3B7B-327182741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42FD372-FAA0-563A-7BA5-7B7CB64BEA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Approximately 26% of customers in the dataset have churned.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Highlights a significant imbalance between churned and non-churned customers.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churned customer segment, though smaller, has a disproportionately high impact on revenue loss and customer acquisition costs.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Understanding churn distribution helps prioritize strategies aimed at retaining at-risk customers.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013F12D-5621-4CF0-78E7-EAB4418B6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 Analysis – Churn Distribution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B60420D-D184-FCC9-E62C-E8E03FCF523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338745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3E6BD6-9D28-31B2-84AF-D5D067016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A2FAF86-1692-B046-187D-DBCAD6F790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Fiber-optic internet users exhibit significantly higher churn rates compared to DSL or no internet services.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DSL users show lower churn rates, indicating relatively higher satisfaction or fewer competitive alternatives in this segment.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Customers with no internet service have the lowest churn rates, possibly due to fewer service dependencies or simpler billing structures.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7474D8C-E511-4B74-0DBB-5018C6809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 Analysis – Internet Service Type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C58764EE-845E-8708-F067-F6373BBBD27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975379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9F62E4-5D92-C213-7FF0-512AA8CC2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601B983-0D6F-FB2C-7CD0-475E78394B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pPr marL="285750" indent="-285750">
              <a:buFont typeface="Wingdings" pitchFamily="2" charset="2"/>
              <a:buChar char="Ø"/>
            </a:pP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Higher monthly charges are strongly correlated with increased churn rates.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Customers on premium plans may feel dissatisfied with the value for money offered.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Price-sensitive customers are more likely to leave when faced with rising costs or competitive alternatives.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Low-cost plans appear to provide more stability, retaining customers over a longer period.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Customers with low charges may perceive better affordability and alignment with their needs.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A08206E-0399-9F21-7B53-1259B18EB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 Analysis – Monthly Charges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B379329-844C-4A62-42E5-F0F53ACC0EA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1244944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44697E-2C92-FF22-1BE7-947F6677AC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8B567CE-DA7B-CFEE-671E-E9BEE2F1E1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Short-tenure customers (those with fewer months of service) have a significantly higher likelihood of churning.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New customers may feel uncertain about the value or quality of the service during the initial months.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Early churn suggests possible gaps in onboarding, support, or initial expectations not being met.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1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Long-tenure customers are more likely to stay, indicating loyalty builds over time with positive experiences.</a:t>
            </a:r>
          </a:p>
          <a:p>
            <a:pPr marL="742950" lvl="1" indent="-285750">
              <a:buFont typeface="Wingdings" pitchFamily="2" charset="2"/>
              <a:buChar char="v"/>
            </a:pP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3CB73CC-FA02-96C3-D168-2081E5B2C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 Analysis – Tenure Insights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6F2351D1-178D-3F90-D84B-CC024A9BAE6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018141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1651</TotalTime>
  <Words>943</Words>
  <Application>Microsoft Macintosh PowerPoint</Application>
  <PresentationFormat>Widescreen</PresentationFormat>
  <Paragraphs>94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Corbel</vt:lpstr>
      <vt:lpstr>Wingdings</vt:lpstr>
      <vt:lpstr>Office Theme</vt:lpstr>
      <vt:lpstr>Telco Customer Churn Analysis</vt:lpstr>
      <vt:lpstr>Agenda</vt:lpstr>
      <vt:lpstr>Introduction and Business Problem</vt:lpstr>
      <vt:lpstr>Dataset Overview</vt:lpstr>
      <vt:lpstr>Methodology</vt:lpstr>
      <vt:lpstr>Data Analysis – Churn Distribution</vt:lpstr>
      <vt:lpstr>Data Analysis – Internet Service Type</vt:lpstr>
      <vt:lpstr>Data Analysis – Monthly Charges</vt:lpstr>
      <vt:lpstr>Data Analysis – Tenure Insights</vt:lpstr>
      <vt:lpstr>Data Analysis – Total Charges Insights</vt:lpstr>
      <vt:lpstr>Predictive Modeling</vt:lpstr>
      <vt:lpstr>Retention Strategies</vt:lpstr>
      <vt:lpstr>Challenges and Ethical Considerations</vt:lpstr>
      <vt:lpstr>Conclusion</vt:lpstr>
      <vt:lpstr>Future Directions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Ramesh Talapaneni</dc:creator>
  <cp:lastModifiedBy>Ramesh Talapaneni</cp:lastModifiedBy>
  <cp:revision>102</cp:revision>
  <dcterms:created xsi:type="dcterms:W3CDTF">2024-12-21T13:59:23Z</dcterms:created>
  <dcterms:modified xsi:type="dcterms:W3CDTF">2024-12-22T17:33:05Z</dcterms:modified>
</cp:coreProperties>
</file>

<file path=docProps/thumbnail.jpeg>
</file>